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9"/>
  </p:notesMasterIdLst>
  <p:sldIdLst>
    <p:sldId id="257" r:id="rId3"/>
    <p:sldId id="284" r:id="rId4"/>
    <p:sldId id="258" r:id="rId5"/>
    <p:sldId id="273" r:id="rId6"/>
    <p:sldId id="268" r:id="rId7"/>
    <p:sldId id="267" r:id="rId8"/>
    <p:sldId id="270" r:id="rId9"/>
    <p:sldId id="264" r:id="rId10"/>
    <p:sldId id="272" r:id="rId11"/>
    <p:sldId id="271" r:id="rId12"/>
    <p:sldId id="285" r:id="rId13"/>
    <p:sldId id="275" r:id="rId14"/>
    <p:sldId id="286" r:id="rId15"/>
    <p:sldId id="277" r:id="rId16"/>
    <p:sldId id="278" r:id="rId17"/>
    <p:sldId id="290" r:id="rId18"/>
    <p:sldId id="287" r:id="rId19"/>
    <p:sldId id="288" r:id="rId20"/>
    <p:sldId id="289" r:id="rId21"/>
    <p:sldId id="291" r:id="rId22"/>
    <p:sldId id="292" r:id="rId23"/>
    <p:sldId id="296" r:id="rId24"/>
    <p:sldId id="293" r:id="rId25"/>
    <p:sldId id="295" r:id="rId26"/>
    <p:sldId id="294" r:id="rId27"/>
    <p:sldId id="29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A92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CCE57-3FDB-4144-BC17-CA1F5534CF96}" type="datetimeFigureOut">
              <a:rPr lang="ko-KR" altLang="en-US" smtClean="0"/>
              <a:t>2021-09-05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BD2B9-7552-447C-8846-C7357C040A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60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3BD2B9-7552-447C-8846-C7357C040AF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09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38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584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067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239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6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0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85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56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939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3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71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571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855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55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1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88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84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68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03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8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0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5222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04684" y="2538909"/>
            <a:ext cx="63704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prstClr val="white"/>
                </a:solidFill>
              </a:rPr>
              <a:t>3D </a:t>
            </a:r>
            <a:r>
              <a:rPr lang="ko-KR" altLang="en-US" sz="4400" b="1" dirty="0">
                <a:solidFill>
                  <a:prstClr val="white"/>
                </a:solidFill>
              </a:rPr>
              <a:t>포트폴리오</a:t>
            </a:r>
            <a:endParaRPr lang="ko-KR" altLang="en-US" sz="4000" dirty="0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5705" y="3387927"/>
            <a:ext cx="232838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3A9258"/>
                </a:solidFill>
                <a:latin typeface="a포트폴리오B" panose="02020600000000000000" pitchFamily="18" charset="-127"/>
                <a:ea typeface="a포트폴리오B" panose="02020600000000000000" pitchFamily="18" charset="-127"/>
              </a:rPr>
              <a:t>Shooting Game</a:t>
            </a: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862887" y="4873044"/>
            <a:ext cx="44540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kern="0" dirty="0">
                <a:ln w="3175">
                  <a:noFill/>
                </a:ln>
                <a:solidFill>
                  <a:prstClr val="white"/>
                </a:solidFill>
                <a:latin typeface="a포트폴리오B" panose="02020600000000000000" pitchFamily="18" charset="-127"/>
                <a:ea typeface="a포트폴리오B" panose="02020600000000000000" pitchFamily="18" charset="-127"/>
              </a:rPr>
              <a:t>김 도 영</a:t>
            </a:r>
            <a:endParaRPr lang="en-US" altLang="ko-KR" sz="2400" b="1" kern="0" dirty="0">
              <a:ln w="3175">
                <a:noFill/>
              </a:ln>
              <a:solidFill>
                <a:prstClr val="white"/>
              </a:solidFill>
              <a:latin typeface="a포트폴리오B" panose="02020600000000000000" pitchFamily="18" charset="-127"/>
              <a:ea typeface="a포트폴리오B" panose="02020600000000000000" pitchFamily="18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F77B77FA-FBEC-445B-A4E8-3C143527494A}"/>
              </a:ext>
            </a:extLst>
          </p:cNvPr>
          <p:cNvSpPr/>
          <p:nvPr/>
        </p:nvSpPr>
        <p:spPr>
          <a:xfrm>
            <a:off x="4935492" y="3959777"/>
            <a:ext cx="2328386" cy="39313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000" b="1" kern="0" dirty="0">
                <a:ln w="3175">
                  <a:noFill/>
                </a:ln>
                <a:solidFill>
                  <a:srgbClr val="3A9258"/>
                </a:solidFill>
                <a:latin typeface="a포트폴리오B" panose="02020600000000000000" pitchFamily="18" charset="-127"/>
                <a:ea typeface="a포트폴리오B" panose="02020600000000000000" pitchFamily="18" charset="-127"/>
              </a:rPr>
              <a:t>RPG Game</a:t>
            </a:r>
          </a:p>
        </p:txBody>
      </p:sp>
    </p:spTree>
    <p:extLst>
      <p:ext uri="{BB962C8B-B14F-4D97-AF65-F5344CB8AC3E}">
        <p14:creationId xmlns:p14="http://schemas.microsoft.com/office/powerpoint/2010/main" val="168013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점수를 저장하기 위한  </a:t>
            </a:r>
            <a:r>
              <a:rPr lang="en-US" altLang="ko-KR" sz="3200" b="1" dirty="0" err="1">
                <a:solidFill>
                  <a:prstClr val="white"/>
                </a:solidFill>
              </a:rPr>
              <a:t>PlayerPrefs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9A0E6-6E8C-41E5-8E03-300067E70560}"/>
              </a:ext>
            </a:extLst>
          </p:cNvPr>
          <p:cNvSpPr txBox="1"/>
          <p:nvPr/>
        </p:nvSpPr>
        <p:spPr>
          <a:xfrm>
            <a:off x="1302142" y="5124942"/>
            <a:ext cx="88257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최고점수는 </a:t>
            </a:r>
            <a:r>
              <a:rPr lang="en-US" altLang="ko-KR" dirty="0" err="1"/>
              <a:t>PlayerPrefs</a:t>
            </a:r>
            <a:r>
              <a:rPr lang="ko-KR" altLang="en-US" dirty="0"/>
              <a:t>를 이용해 컴퓨터에 저장하여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게임시작시 데이터를 불러오도록 하였고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게임이 끝났을 때 최고점수에 변동이 있을 때만 데이터를 저장하도록 하였습니다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828B6-36D2-41CE-BB5C-8FA557B3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738" y="1266318"/>
            <a:ext cx="3533775" cy="20741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729DE4-DFB3-4CB7-A902-F15DD8137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739" y="3455602"/>
            <a:ext cx="3533774" cy="2074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A74A32-9A73-4D4C-A394-799E142421F3}"/>
              </a:ext>
            </a:extLst>
          </p:cNvPr>
          <p:cNvSpPr txBox="1"/>
          <p:nvPr/>
        </p:nvSpPr>
        <p:spPr>
          <a:xfrm>
            <a:off x="1302143" y="1269248"/>
            <a:ext cx="4793858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Public void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SetData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(int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bestScore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If 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최고점수가 갱신되었는가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?)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{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최고점수를 저장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}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Public int </a:t>
            </a:r>
            <a:r>
              <a:rPr lang="en-US" altLang="ko-KR" sz="1600" dirty="0" err="1">
                <a:solidFill>
                  <a:schemeClr val="bg1"/>
                </a:solidFill>
                <a:latin typeface="+mn-ea"/>
              </a:rPr>
              <a:t>GetData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()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If (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최고점수가 존재하는가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?)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최고점수를 반환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else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     0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을</a:t>
            </a:r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n-ea"/>
              </a:rPr>
              <a:t>반환</a:t>
            </a:r>
            <a:endParaRPr lang="en-US" altLang="ko-KR" sz="16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253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5222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44848" y="2966189"/>
            <a:ext cx="3502303" cy="9256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800" b="1" kern="0" dirty="0">
                <a:ln w="3175">
                  <a:noFill/>
                </a:ln>
                <a:solidFill>
                  <a:srgbClr val="3A9258"/>
                </a:solidFill>
                <a:latin typeface="a포트폴리오B" panose="02020600000000000000" pitchFamily="18" charset="-127"/>
                <a:ea typeface="a포트폴리오B" panose="02020600000000000000" pitchFamily="18" charset="-127"/>
              </a:rPr>
              <a:t>RPG Game</a:t>
            </a: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7934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목 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87919-5C78-45AB-84DC-FBEDCEED321C}"/>
              </a:ext>
            </a:extLst>
          </p:cNvPr>
          <p:cNvSpPr txBox="1"/>
          <p:nvPr/>
        </p:nvSpPr>
        <p:spPr>
          <a:xfrm>
            <a:off x="2995823" y="1647560"/>
            <a:ext cx="62003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INVENTORY</a:t>
            </a:r>
          </a:p>
          <a:p>
            <a:pPr algn="ctr"/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EQUIPMENT</a:t>
            </a:r>
          </a:p>
          <a:p>
            <a:pPr algn="ctr"/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장비 교체</a:t>
            </a:r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Render Texture</a:t>
            </a:r>
          </a:p>
          <a:p>
            <a:pPr algn="ctr"/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상 점</a:t>
            </a:r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아이템 드랍</a:t>
            </a:r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261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C6ED6DC-2B2E-43B4-AF51-0DB5DF22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61" y="1644004"/>
            <a:ext cx="3667194" cy="237522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B20186-13F5-4410-8282-D25362399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45" y="1640948"/>
            <a:ext cx="3664398" cy="23782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INVENTORY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6331F4A-17E7-40EB-861B-3153D6107440}"/>
              </a:ext>
            </a:extLst>
          </p:cNvPr>
          <p:cNvSpPr/>
          <p:nvPr/>
        </p:nvSpPr>
        <p:spPr>
          <a:xfrm>
            <a:off x="5670958" y="2578417"/>
            <a:ext cx="847288" cy="503340"/>
          </a:xfrm>
          <a:prstGeom prst="rightArrow">
            <a:avLst/>
          </a:prstGeom>
          <a:solidFill>
            <a:srgbClr val="3A925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3F1366-11D7-434D-83E6-B223153DC60F}"/>
              </a:ext>
            </a:extLst>
          </p:cNvPr>
          <p:cNvSpPr txBox="1"/>
          <p:nvPr/>
        </p:nvSpPr>
        <p:spPr>
          <a:xfrm>
            <a:off x="2299511" y="4863220"/>
            <a:ext cx="759018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모든 아이템마다 각 각의 아이템의 정보를 넣어주었습니다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충돌된 아이템의 정보를 </a:t>
            </a:r>
            <a:r>
              <a:rPr lang="en-US" altLang="ko-KR" dirty="0"/>
              <a:t>Inventory</a:t>
            </a:r>
            <a:r>
              <a:rPr lang="ko-KR" altLang="en-US" dirty="0"/>
              <a:t>의 </a:t>
            </a:r>
            <a:r>
              <a:rPr lang="en-US" altLang="ko-KR" dirty="0"/>
              <a:t>List</a:t>
            </a:r>
            <a:r>
              <a:rPr lang="ko-KR" altLang="en-US" dirty="0"/>
              <a:t>에 넣어주었습니다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충돌될 때마다 </a:t>
            </a:r>
            <a:r>
              <a:rPr lang="en-US" altLang="ko-KR" dirty="0"/>
              <a:t>Inventory</a:t>
            </a:r>
            <a:r>
              <a:rPr lang="ko-KR" altLang="en-US" dirty="0"/>
              <a:t>의 정보와 이미지를 갱신하도록</a:t>
            </a:r>
            <a:r>
              <a:rPr lang="en-US" altLang="ko-KR" dirty="0"/>
              <a:t> </a:t>
            </a:r>
            <a:r>
              <a:rPr lang="ko-KR" altLang="en-US" dirty="0"/>
              <a:t>하였습니다</a:t>
            </a:r>
            <a:r>
              <a:rPr lang="en-US" altLang="ko-KR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FB916-7C81-4B1C-9E3E-3B497A55BC75}"/>
              </a:ext>
            </a:extLst>
          </p:cNvPr>
          <p:cNvSpPr txBox="1"/>
          <p:nvPr/>
        </p:nvSpPr>
        <p:spPr>
          <a:xfrm>
            <a:off x="2593724" y="414416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 </a:t>
            </a:r>
            <a:r>
              <a:rPr lang="ko-KR" altLang="en-US" dirty="0"/>
              <a:t>기본 상태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7C43B-2FCC-4E59-99AA-E8359F7339E6}"/>
              </a:ext>
            </a:extLst>
          </p:cNvPr>
          <p:cNvSpPr txBox="1"/>
          <p:nvPr/>
        </p:nvSpPr>
        <p:spPr>
          <a:xfrm>
            <a:off x="7774541" y="4144162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※  </a:t>
            </a:r>
            <a:r>
              <a:rPr lang="ko-KR" altLang="en-US" dirty="0"/>
              <a:t>아이템을 먹은 후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DCB946F1-9C43-424A-8F3D-EB75B098D8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0037612"/>
                  </p:ext>
                </p:extLst>
              </p:nvPr>
            </p:nvGraphicFramePr>
            <p:xfrm>
              <a:off x="-2386149" y="2023458"/>
              <a:ext cx="3048000" cy="1714500"/>
            </p:xfrm>
            <a:graphic>
              <a:graphicData uri="http://schemas.microsoft.com/office/powerpoint/2016/slidezoom">
                <pslz:sldZm>
                  <pslz:sldZmObj sldId="286" cId="3976967174">
                    <pslz:zmPr id="{256D1036-AE5D-456B-9356-514A50748373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슬라이드 확대/축소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B946F1-9C43-424A-8F3D-EB75B098D8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86149" y="202345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696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INVENTORY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9A0E6-6E8C-41E5-8E03-300067E70560}"/>
              </a:ext>
            </a:extLst>
          </p:cNvPr>
          <p:cNvSpPr txBox="1"/>
          <p:nvPr/>
        </p:nvSpPr>
        <p:spPr>
          <a:xfrm>
            <a:off x="874374" y="2277393"/>
            <a:ext cx="5299924" cy="2955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Grid Layout Group 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인벤토리 </a:t>
            </a:r>
            <a:r>
              <a:rPr lang="en-US" altLang="ko-KR" dirty="0"/>
              <a:t>1</a:t>
            </a:r>
            <a:r>
              <a:rPr lang="ko-KR" altLang="en-US" dirty="0"/>
              <a:t>칸을 </a:t>
            </a:r>
            <a:r>
              <a:rPr lang="en-US" altLang="ko-KR" dirty="0"/>
              <a:t>Prefabs</a:t>
            </a:r>
            <a:r>
              <a:rPr lang="ko-KR" altLang="en-US" dirty="0"/>
              <a:t>화 하여 </a:t>
            </a:r>
            <a:r>
              <a:rPr lang="en-US" altLang="ko-KR" dirty="0"/>
              <a:t>Grid Layout Group </a:t>
            </a:r>
            <a:r>
              <a:rPr lang="ko-KR" altLang="en-US" dirty="0"/>
              <a:t>적용을 쉽게 하였습니다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Grid Layout Group</a:t>
            </a:r>
            <a:r>
              <a:rPr lang="ko-KR" altLang="en-US" dirty="0"/>
              <a:t>의 기능 사용하여 </a:t>
            </a:r>
            <a:r>
              <a:rPr lang="en-US" altLang="ko-KR" dirty="0"/>
              <a:t>Inventory</a:t>
            </a:r>
            <a:r>
              <a:rPr lang="ko-KR" altLang="en-US" dirty="0"/>
              <a:t>의 </a:t>
            </a:r>
            <a:r>
              <a:rPr lang="en-US" altLang="ko-KR" dirty="0"/>
              <a:t>Scroll</a:t>
            </a:r>
            <a:r>
              <a:rPr lang="ko-KR" altLang="en-US" dirty="0"/>
              <a:t>을 구현하였습니다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INVENTORY</a:t>
            </a:r>
            <a:r>
              <a:rPr lang="ko-KR" altLang="en-US" dirty="0"/>
              <a:t>는 정보를 쉽게 수정하기 위해 </a:t>
            </a:r>
            <a:r>
              <a:rPr lang="en-US" altLang="ko-KR" dirty="0"/>
              <a:t>List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49C89A-DDBA-475C-871A-0F9A54E0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64" y="1973888"/>
            <a:ext cx="2054262" cy="32591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3269C8-2B30-4CC1-9ADA-E049AF2E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07" y="1973888"/>
            <a:ext cx="2113236" cy="3259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22E371-3F4B-45CF-9DC4-B98BEE50E948}"/>
              </a:ext>
            </a:extLst>
          </p:cNvPr>
          <p:cNvSpPr txBox="1"/>
          <p:nvPr/>
        </p:nvSpPr>
        <p:spPr>
          <a:xfrm>
            <a:off x="8667353" y="5461233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 Scroll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19744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EQUIPMENT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F9A0E6-6E8C-41E5-8E03-300067E70560}"/>
              </a:ext>
            </a:extLst>
          </p:cNvPr>
          <p:cNvSpPr txBox="1"/>
          <p:nvPr/>
        </p:nvSpPr>
        <p:spPr>
          <a:xfrm>
            <a:off x="1109673" y="4539037"/>
            <a:ext cx="10173519" cy="1709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활성화된 장비를 확인 하기위해 </a:t>
            </a:r>
            <a:r>
              <a:rPr lang="en-US" altLang="ko-KR" dirty="0"/>
              <a:t>“Tag”</a:t>
            </a:r>
            <a:r>
              <a:rPr lang="ko-KR" altLang="en-US" dirty="0"/>
              <a:t>를 사용하여 원하는 오브젝트에 접근하는 것을 목표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자식 오브젝트에 중복된 </a:t>
            </a:r>
            <a:r>
              <a:rPr lang="en-US" altLang="ko-KR" dirty="0"/>
              <a:t>“Tag”</a:t>
            </a:r>
            <a:r>
              <a:rPr lang="ko-KR" altLang="en-US" dirty="0"/>
              <a:t>로 인해 접근이 어려운 것을 확인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접근을 위해 각각의 아이템과 </a:t>
            </a:r>
            <a:r>
              <a:rPr lang="ko-KR" altLang="en-US" dirty="0" err="1"/>
              <a:t>장비칸에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와 번호를 저장한 후 </a:t>
            </a:r>
            <a:r>
              <a:rPr lang="en-US" altLang="ko-KR" dirty="0"/>
              <a:t>INTERFACE</a:t>
            </a:r>
            <a:r>
              <a:rPr lang="ko-KR" altLang="en-US" dirty="0"/>
              <a:t>를 활용하여 반환함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ID</a:t>
            </a:r>
            <a:r>
              <a:rPr lang="ko-KR" altLang="en-US" dirty="0"/>
              <a:t>를 사용하여 같은 부위의 오브젝트에 접근과 확인 후 번호를 이용하여 파츠 변경을 하였습니다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B30BF8-2D04-485B-9E13-B7DC05D0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49" y="1293504"/>
            <a:ext cx="2222471" cy="2955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5D6922-2DDE-4C32-8417-4DCF6DAC9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82" y="1293504"/>
            <a:ext cx="2222471" cy="295532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7BC9186-F350-4343-9CA6-37F821B5E3B4}"/>
              </a:ext>
            </a:extLst>
          </p:cNvPr>
          <p:cNvSpPr/>
          <p:nvPr/>
        </p:nvSpPr>
        <p:spPr>
          <a:xfrm>
            <a:off x="5670958" y="2469360"/>
            <a:ext cx="847288" cy="503340"/>
          </a:xfrm>
          <a:prstGeom prst="rightArrow">
            <a:avLst/>
          </a:prstGeom>
          <a:solidFill>
            <a:srgbClr val="3A925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E5A002C-77E5-40BF-A285-CA57C8836264}"/>
              </a:ext>
            </a:extLst>
          </p:cNvPr>
          <p:cNvSpPr/>
          <p:nvPr/>
        </p:nvSpPr>
        <p:spPr>
          <a:xfrm>
            <a:off x="3049398" y="2436408"/>
            <a:ext cx="587889" cy="57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906C517-34C9-4D6F-B974-B7C5FC5DB18E}"/>
              </a:ext>
            </a:extLst>
          </p:cNvPr>
          <p:cNvSpPr/>
          <p:nvPr/>
        </p:nvSpPr>
        <p:spPr>
          <a:xfrm>
            <a:off x="7228514" y="2436408"/>
            <a:ext cx="587889" cy="57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6851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3C45FFA-2227-4140-894C-0781D512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511" y="4191290"/>
            <a:ext cx="6550963" cy="208549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</a:rPr>
              <a:t>EQUIPMENT</a:t>
            </a:r>
            <a:endParaRPr lang="ko-KR" altLang="en-US" sz="2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A1C7A-7A85-458F-93C0-22F87D53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99" y="2195656"/>
            <a:ext cx="4724400" cy="752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649122-15CF-4B6C-A8C9-07F0F42EE1E3}"/>
              </a:ext>
            </a:extLst>
          </p:cNvPr>
          <p:cNvSpPr txBox="1"/>
          <p:nvPr/>
        </p:nvSpPr>
        <p:spPr>
          <a:xfrm>
            <a:off x="915099" y="1694576"/>
            <a:ext cx="1808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Tag</a:t>
            </a:r>
            <a:r>
              <a:rPr lang="ko-KR" altLang="en-US" dirty="0"/>
              <a:t> 사용 실패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C6E1BBD-02FD-40B7-B023-F9B35864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99" y="4695630"/>
            <a:ext cx="2324100" cy="1581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7C2FCF-28C3-4CBB-8B23-C3BB365601BC}"/>
              </a:ext>
            </a:extLst>
          </p:cNvPr>
          <p:cNvSpPr txBox="1"/>
          <p:nvPr/>
        </p:nvSpPr>
        <p:spPr>
          <a:xfrm>
            <a:off x="915099" y="4140487"/>
            <a:ext cx="1764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Interface </a:t>
            </a:r>
            <a:r>
              <a:rPr lang="ko-KR" altLang="en-US" dirty="0"/>
              <a:t>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41CF0-E5EF-4A9C-9BE0-2AB79FEE678C}"/>
              </a:ext>
            </a:extLst>
          </p:cNvPr>
          <p:cNvSpPr txBox="1"/>
          <p:nvPr/>
        </p:nvSpPr>
        <p:spPr>
          <a:xfrm>
            <a:off x="5126511" y="3557105"/>
            <a:ext cx="470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Interface</a:t>
            </a:r>
            <a:r>
              <a:rPr lang="ko-KR" altLang="en-US" dirty="0"/>
              <a:t>로 만든 </a:t>
            </a:r>
            <a:r>
              <a:rPr lang="en-US" altLang="ko-KR" dirty="0" err="1"/>
              <a:t>IActiveate</a:t>
            </a:r>
            <a:r>
              <a:rPr lang="ko-KR" altLang="en-US" dirty="0"/>
              <a:t>를 이용하여 접근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F429A0E-E852-4447-AA92-0B0C3D8047B1}"/>
              </a:ext>
            </a:extLst>
          </p:cNvPr>
          <p:cNvSpPr/>
          <p:nvPr/>
        </p:nvSpPr>
        <p:spPr>
          <a:xfrm>
            <a:off x="5377343" y="4601189"/>
            <a:ext cx="5310231" cy="26442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47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DAC2182B-E45C-4115-8B62-5DFD04ED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845" y="1557376"/>
            <a:ext cx="3661422" cy="23782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147D7E0-4E75-4781-9E90-9E306374E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34" y="1557376"/>
            <a:ext cx="3661422" cy="23782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장비 교체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4A3C5E0-8336-4436-B27C-CB06B08BC9CD}"/>
              </a:ext>
            </a:extLst>
          </p:cNvPr>
          <p:cNvSpPr/>
          <p:nvPr/>
        </p:nvSpPr>
        <p:spPr>
          <a:xfrm>
            <a:off x="5670958" y="2469360"/>
            <a:ext cx="847288" cy="503340"/>
          </a:xfrm>
          <a:prstGeom prst="rightArrow">
            <a:avLst/>
          </a:prstGeom>
          <a:solidFill>
            <a:srgbClr val="3A925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FDB2-00D3-4583-A860-38907DA485F5}"/>
              </a:ext>
            </a:extLst>
          </p:cNvPr>
          <p:cNvSpPr txBox="1"/>
          <p:nvPr/>
        </p:nvSpPr>
        <p:spPr>
          <a:xfrm>
            <a:off x="1757494" y="4835540"/>
            <a:ext cx="8674216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현재 활성화된 오브젝트를 </a:t>
            </a:r>
            <a:r>
              <a:rPr lang="en-US" altLang="ko-KR" dirty="0"/>
              <a:t>Interface</a:t>
            </a:r>
            <a:r>
              <a:rPr lang="ko-KR" altLang="en-US" dirty="0"/>
              <a:t>를 통해서 확인할 수 있게 하였습니다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확인된 오브젝트의 이미지를 장비창에 나타냈습니다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선택된 아이템의 </a:t>
            </a:r>
            <a:r>
              <a:rPr lang="en-US" altLang="ko-KR" dirty="0"/>
              <a:t>ID</a:t>
            </a:r>
            <a:r>
              <a:rPr lang="ko-KR" altLang="en-US" dirty="0"/>
              <a:t>와 번호를 통해서 같은 파츠를 찾고 교체를 하도록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3A511-7526-4C54-BD66-E5951F907A2D}"/>
              </a:ext>
            </a:extLst>
          </p:cNvPr>
          <p:cNvSpPr txBox="1"/>
          <p:nvPr/>
        </p:nvSpPr>
        <p:spPr>
          <a:xfrm>
            <a:off x="2218228" y="4035105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 </a:t>
            </a:r>
            <a:r>
              <a:rPr lang="ko-KR" altLang="en-US" dirty="0"/>
              <a:t>현재 착용한 장비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A509D5-AA10-4D61-9721-FA6BF7825970}"/>
              </a:ext>
            </a:extLst>
          </p:cNvPr>
          <p:cNvSpPr txBox="1"/>
          <p:nvPr/>
        </p:nvSpPr>
        <p:spPr>
          <a:xfrm>
            <a:off x="7777339" y="4014421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 </a:t>
            </a:r>
            <a:r>
              <a:rPr lang="ko-KR" altLang="en-US" dirty="0"/>
              <a:t>착용 장비를 교체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73899DB-4236-431E-98DA-EF0492810768}"/>
              </a:ext>
            </a:extLst>
          </p:cNvPr>
          <p:cNvSpPr/>
          <p:nvPr/>
        </p:nvSpPr>
        <p:spPr>
          <a:xfrm>
            <a:off x="7264206" y="3047428"/>
            <a:ext cx="587889" cy="57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91F40C1-99E0-4691-A652-D3479B088989}"/>
              </a:ext>
            </a:extLst>
          </p:cNvPr>
          <p:cNvSpPr/>
          <p:nvPr/>
        </p:nvSpPr>
        <p:spPr>
          <a:xfrm>
            <a:off x="1757494" y="3083709"/>
            <a:ext cx="587889" cy="5711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ECD4C4-D243-4DD7-AF92-88AA05CE6222}"/>
              </a:ext>
            </a:extLst>
          </p:cNvPr>
          <p:cNvSpPr/>
          <p:nvPr/>
        </p:nvSpPr>
        <p:spPr>
          <a:xfrm>
            <a:off x="4328719" y="2746514"/>
            <a:ext cx="654342" cy="10033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D401FE-CE39-4D3B-B906-CE8CFE5653EB}"/>
              </a:ext>
            </a:extLst>
          </p:cNvPr>
          <p:cNvSpPr/>
          <p:nvPr/>
        </p:nvSpPr>
        <p:spPr>
          <a:xfrm>
            <a:off x="9850073" y="2651472"/>
            <a:ext cx="654342" cy="10033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44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BB17D8-424B-4F8E-A07B-FEC38B0A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646" y="1640948"/>
            <a:ext cx="3667194" cy="23782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194B69-7CBA-442D-8E0F-5BDC5BF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364" y="1640948"/>
            <a:ext cx="3667194" cy="237827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장비 교체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C193173-BF50-4192-85E3-93F7CAF9BA64}"/>
              </a:ext>
            </a:extLst>
          </p:cNvPr>
          <p:cNvSpPr/>
          <p:nvPr/>
        </p:nvSpPr>
        <p:spPr>
          <a:xfrm>
            <a:off x="5670958" y="2578417"/>
            <a:ext cx="847288" cy="503340"/>
          </a:xfrm>
          <a:prstGeom prst="rightArrow">
            <a:avLst/>
          </a:prstGeom>
          <a:solidFill>
            <a:srgbClr val="3A925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CA55D-1E9B-4B75-9403-0261C9C24121}"/>
              </a:ext>
            </a:extLst>
          </p:cNvPr>
          <p:cNvSpPr txBox="1"/>
          <p:nvPr/>
        </p:nvSpPr>
        <p:spPr>
          <a:xfrm>
            <a:off x="1262940" y="5155280"/>
            <a:ext cx="9663323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장비 교체 시 </a:t>
            </a:r>
            <a:r>
              <a:rPr lang="en-US" altLang="ko-KR" dirty="0"/>
              <a:t>ID</a:t>
            </a:r>
            <a:r>
              <a:rPr lang="ko-KR" altLang="en-US" dirty="0"/>
              <a:t>를 통해 </a:t>
            </a:r>
            <a:r>
              <a:rPr lang="en-US" altLang="ko-KR" dirty="0"/>
              <a:t>Player</a:t>
            </a:r>
            <a:r>
              <a:rPr lang="ko-KR" altLang="en-US" dirty="0"/>
              <a:t>의 자식 오브젝트에 접근 하였습니다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아이템의 번호로 현재 활성화된 오브젝트를 꺼주고 바뀐 오브젝트를 활성화했습니다</a:t>
            </a:r>
            <a:r>
              <a:rPr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F54C4-BDB1-4B7A-9E59-9EB3AA864896}"/>
              </a:ext>
            </a:extLst>
          </p:cNvPr>
          <p:cNvSpPr txBox="1"/>
          <p:nvPr/>
        </p:nvSpPr>
        <p:spPr>
          <a:xfrm>
            <a:off x="2451858" y="4144162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 </a:t>
            </a:r>
            <a:r>
              <a:rPr lang="ko-KR" altLang="en-US" dirty="0"/>
              <a:t>장비 교체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E13F4-7B07-4B9D-97F1-A44E557C7EF8}"/>
              </a:ext>
            </a:extLst>
          </p:cNvPr>
          <p:cNvSpPr txBox="1"/>
          <p:nvPr/>
        </p:nvSpPr>
        <p:spPr>
          <a:xfrm>
            <a:off x="8002576" y="4144162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 </a:t>
            </a:r>
            <a:r>
              <a:rPr lang="ko-KR" altLang="en-US" dirty="0"/>
              <a:t>장비 교체 후</a:t>
            </a:r>
          </a:p>
        </p:txBody>
      </p:sp>
    </p:spTree>
    <p:extLst>
      <p:ext uri="{BB962C8B-B14F-4D97-AF65-F5344CB8AC3E}">
        <p14:creationId xmlns:p14="http://schemas.microsoft.com/office/powerpoint/2010/main" val="2381096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956D26-738D-4D16-BFF5-F67F3E8A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71" y="3481790"/>
            <a:ext cx="8868457" cy="18629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2EF658-61A4-49AE-A45A-9C6BA4AC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67" y="1388437"/>
            <a:ext cx="8868457" cy="18629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장비 교체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FDB2-00D3-4583-A860-38907DA485F5}"/>
              </a:ext>
            </a:extLst>
          </p:cNvPr>
          <p:cNvSpPr txBox="1"/>
          <p:nvPr/>
        </p:nvSpPr>
        <p:spPr>
          <a:xfrm>
            <a:off x="2822495" y="5854700"/>
            <a:ext cx="6547003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장비 교체 시 착용중인 장비와 교체할 수 있도록 하였습니다</a:t>
            </a:r>
            <a:r>
              <a:rPr lang="en-US" altLang="ko-KR" dirty="0"/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3DE4DB2-FD08-47F7-9B57-D4828DBE20DA}"/>
              </a:ext>
            </a:extLst>
          </p:cNvPr>
          <p:cNvSpPr/>
          <p:nvPr/>
        </p:nvSpPr>
        <p:spPr>
          <a:xfrm>
            <a:off x="2177311" y="2804154"/>
            <a:ext cx="504485" cy="4604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175602-0D93-4166-8EB8-922B590016C1}"/>
              </a:ext>
            </a:extLst>
          </p:cNvPr>
          <p:cNvSpPr/>
          <p:nvPr/>
        </p:nvSpPr>
        <p:spPr>
          <a:xfrm>
            <a:off x="2111597" y="4902920"/>
            <a:ext cx="504485" cy="5047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FD399F-AAFF-4108-B0BC-B57C044B674A}"/>
              </a:ext>
            </a:extLst>
          </p:cNvPr>
          <p:cNvSpPr/>
          <p:nvPr/>
        </p:nvSpPr>
        <p:spPr>
          <a:xfrm>
            <a:off x="8899849" y="4084314"/>
            <a:ext cx="504485" cy="513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6F207D1-6EA0-420C-9FF8-37D504222718}"/>
              </a:ext>
            </a:extLst>
          </p:cNvPr>
          <p:cNvSpPr/>
          <p:nvPr/>
        </p:nvSpPr>
        <p:spPr>
          <a:xfrm>
            <a:off x="8856304" y="2029094"/>
            <a:ext cx="504485" cy="4946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0717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5222"/>
            <a:ext cx="12192000" cy="6858000"/>
          </a:xfrm>
          <a:prstGeom prst="rect">
            <a:avLst/>
          </a:prstGeom>
          <a:solidFill>
            <a:srgbClr val="3A9258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060700" y="2044700"/>
            <a:ext cx="6070600" cy="2527300"/>
          </a:xfrm>
          <a:prstGeom prst="roundRect">
            <a:avLst>
              <a:gd name="adj" fmla="val 5612"/>
            </a:avLst>
          </a:prstGeom>
          <a:solidFill>
            <a:srgbClr val="27633B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344848" y="2966189"/>
            <a:ext cx="3502303" cy="92562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r>
              <a:rPr lang="en-US" altLang="ko-KR" sz="2800" b="1" kern="0" dirty="0">
                <a:ln w="3175">
                  <a:noFill/>
                </a:ln>
                <a:solidFill>
                  <a:srgbClr val="3A9258"/>
                </a:solidFill>
                <a:latin typeface="a포트폴리오B" panose="02020600000000000000" pitchFamily="18" charset="-127"/>
                <a:ea typeface="a포트폴리오B" panose="02020600000000000000" pitchFamily="18" charset="-127"/>
              </a:rPr>
              <a:t>Shooting Game</a:t>
            </a:r>
          </a:p>
        </p:txBody>
      </p:sp>
      <p:sp>
        <p:nvSpPr>
          <p:cNvPr id="26" name="타원 25"/>
          <p:cNvSpPr/>
          <p:nvPr/>
        </p:nvSpPr>
        <p:spPr>
          <a:xfrm>
            <a:off x="2947298" y="1927206"/>
            <a:ext cx="396000" cy="396000"/>
          </a:xfrm>
          <a:prstGeom prst="ellipse">
            <a:avLst/>
          </a:prstGeom>
          <a:solidFill>
            <a:srgbClr val="FF9600"/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algn="ctr"/>
            <a:endParaRPr lang="en-US" altLang="ko-KR" sz="2000" b="1" kern="0" dirty="0">
              <a:ln w="3175">
                <a:noFill/>
              </a:ln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961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B2E5021-79AC-48A4-98FE-88592107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96" y="1746854"/>
            <a:ext cx="2424419" cy="32166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Render Texture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4FDB2-00D3-4583-A860-38907DA485F5}"/>
              </a:ext>
            </a:extLst>
          </p:cNvPr>
          <p:cNvSpPr txBox="1"/>
          <p:nvPr/>
        </p:nvSpPr>
        <p:spPr>
          <a:xfrm>
            <a:off x="1372520" y="5268019"/>
            <a:ext cx="9446951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Render Texture</a:t>
            </a:r>
            <a:r>
              <a:rPr lang="ko-KR" altLang="en-US" dirty="0"/>
              <a:t>를 만들고 </a:t>
            </a:r>
            <a:r>
              <a:rPr lang="en-US" altLang="ko-KR" dirty="0"/>
              <a:t>UI</a:t>
            </a:r>
            <a:r>
              <a:rPr lang="ko-KR" altLang="en-US" dirty="0"/>
              <a:t>카메라를 만들어서 목표하는 오브젝트를 바라보게 했습니다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Raw Image</a:t>
            </a:r>
            <a:r>
              <a:rPr lang="ko-KR" altLang="en-US" dirty="0"/>
              <a:t>를 사용하여 </a:t>
            </a:r>
            <a:r>
              <a:rPr lang="en-US" altLang="ko-KR" dirty="0"/>
              <a:t>Render Texture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장비 </a:t>
            </a:r>
            <a:r>
              <a:rPr lang="en-US" altLang="ko-KR" dirty="0"/>
              <a:t>UI</a:t>
            </a:r>
            <a:r>
              <a:rPr lang="ko-KR" altLang="en-US" dirty="0"/>
              <a:t>에 띄웠습니다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5EE4AB-7D51-4469-8997-C3234CFCD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885" y="1746854"/>
            <a:ext cx="2424419" cy="3216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2746EA-8155-4E85-A4F8-ABF6E3618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87" y="1746854"/>
            <a:ext cx="2424419" cy="321667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DD7987F3-5656-4AB3-A11A-297CF8DD47DF}"/>
              </a:ext>
            </a:extLst>
          </p:cNvPr>
          <p:cNvSpPr/>
          <p:nvPr/>
        </p:nvSpPr>
        <p:spPr>
          <a:xfrm>
            <a:off x="3774804" y="3103521"/>
            <a:ext cx="847288" cy="503340"/>
          </a:xfrm>
          <a:prstGeom prst="rightArrow">
            <a:avLst/>
          </a:prstGeom>
          <a:solidFill>
            <a:srgbClr val="3A925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5C1A86F-C39F-4E9D-B9FE-531648A894CF}"/>
              </a:ext>
            </a:extLst>
          </p:cNvPr>
          <p:cNvSpPr/>
          <p:nvPr/>
        </p:nvSpPr>
        <p:spPr>
          <a:xfrm>
            <a:off x="7614360" y="3103521"/>
            <a:ext cx="847288" cy="503340"/>
          </a:xfrm>
          <a:prstGeom prst="rightArrow">
            <a:avLst/>
          </a:prstGeom>
          <a:solidFill>
            <a:srgbClr val="3A9258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365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prstClr val="white"/>
                </a:solidFill>
              </a:rPr>
              <a:t>Render Texture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113BFD-92E5-4CB2-AA43-69C78F2B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7" y="1278161"/>
            <a:ext cx="3561806" cy="5246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01F71F-4454-4613-BB73-3CA8F6537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638" y="1270262"/>
            <a:ext cx="4467225" cy="206692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585FD7-7B40-4D3E-AD66-B81E9D813104}"/>
              </a:ext>
            </a:extLst>
          </p:cNvPr>
          <p:cNvSpPr/>
          <p:nvPr/>
        </p:nvSpPr>
        <p:spPr>
          <a:xfrm>
            <a:off x="444137" y="3067711"/>
            <a:ext cx="3561806" cy="26947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5EFE900-0333-44A8-A43C-FD082E0B91D5}"/>
              </a:ext>
            </a:extLst>
          </p:cNvPr>
          <p:cNvSpPr/>
          <p:nvPr/>
        </p:nvSpPr>
        <p:spPr>
          <a:xfrm>
            <a:off x="444137" y="4924277"/>
            <a:ext cx="3561806" cy="26947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114EFF-F5CC-4B7B-BE71-BC365E413EBA}"/>
              </a:ext>
            </a:extLst>
          </p:cNvPr>
          <p:cNvSpPr txBox="1"/>
          <p:nvPr/>
        </p:nvSpPr>
        <p:spPr>
          <a:xfrm>
            <a:off x="7280638" y="3236257"/>
            <a:ext cx="2694383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※ UI</a:t>
            </a:r>
            <a:r>
              <a:rPr lang="ko-KR" altLang="en-US" dirty="0"/>
              <a:t>용 </a:t>
            </a:r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73F7C9-0205-4DAF-B27E-516A87CA5B35}"/>
              </a:ext>
            </a:extLst>
          </p:cNvPr>
          <p:cNvSpPr txBox="1"/>
          <p:nvPr/>
        </p:nvSpPr>
        <p:spPr>
          <a:xfrm>
            <a:off x="4005943" y="4788997"/>
            <a:ext cx="5999288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2. Target Texture</a:t>
            </a:r>
            <a:r>
              <a:rPr lang="ko-KR" altLang="en-US" dirty="0"/>
              <a:t>에 </a:t>
            </a:r>
            <a:r>
              <a:rPr lang="en-US" altLang="ko-KR" dirty="0"/>
              <a:t>Render Texture </a:t>
            </a:r>
            <a:r>
              <a:rPr lang="ko-KR" altLang="en-US" dirty="0"/>
              <a:t>넣으면 선택한 카메라가 선택된 </a:t>
            </a:r>
            <a:r>
              <a:rPr lang="en-US" altLang="ko-KR" dirty="0"/>
              <a:t>Layer</a:t>
            </a:r>
            <a:r>
              <a:rPr lang="ko-KR" altLang="en-US" dirty="0"/>
              <a:t>만 </a:t>
            </a:r>
            <a:r>
              <a:rPr lang="en-US" altLang="ko-KR" dirty="0"/>
              <a:t>Render Texture</a:t>
            </a:r>
            <a:r>
              <a:rPr lang="ko-KR" altLang="en-US" dirty="0"/>
              <a:t>에 저장합니다</a:t>
            </a:r>
            <a:r>
              <a:rPr lang="en-US" altLang="ko-KR" dirty="0"/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439A8F-186B-458D-AD46-991E9D13ED3D}"/>
              </a:ext>
            </a:extLst>
          </p:cNvPr>
          <p:cNvSpPr txBox="1"/>
          <p:nvPr/>
        </p:nvSpPr>
        <p:spPr>
          <a:xfrm>
            <a:off x="4005943" y="2949877"/>
            <a:ext cx="3443187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선택한 </a:t>
            </a:r>
            <a:r>
              <a:rPr lang="en-US" altLang="ko-KR" dirty="0"/>
              <a:t>Layer</a:t>
            </a:r>
            <a:r>
              <a:rPr lang="ko-KR" altLang="en-US" dirty="0"/>
              <a:t>만 </a:t>
            </a:r>
            <a:r>
              <a:rPr lang="en-US" altLang="ko-KR" dirty="0"/>
              <a:t>Render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4655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상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0C710-DC5D-4572-BFFA-27393174B757}"/>
              </a:ext>
            </a:extLst>
          </p:cNvPr>
          <p:cNvSpPr txBox="1"/>
          <p:nvPr/>
        </p:nvSpPr>
        <p:spPr>
          <a:xfrm>
            <a:off x="830714" y="401740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Collider </a:t>
            </a:r>
            <a:r>
              <a:rPr lang="ko-KR" altLang="en-US" dirty="0"/>
              <a:t>범위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910E-44E9-4963-BDF2-38865E57BD67}"/>
              </a:ext>
            </a:extLst>
          </p:cNvPr>
          <p:cNvSpPr txBox="1"/>
          <p:nvPr/>
        </p:nvSpPr>
        <p:spPr>
          <a:xfrm>
            <a:off x="830714" y="4745506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번째 </a:t>
            </a:r>
            <a:r>
              <a:rPr lang="en-US" altLang="ko-KR" dirty="0"/>
              <a:t>Collider</a:t>
            </a:r>
            <a:r>
              <a:rPr lang="ko-KR" altLang="en-US" dirty="0"/>
              <a:t>를 사용하여 </a:t>
            </a:r>
            <a:r>
              <a:rPr lang="en-US" altLang="ko-KR" dirty="0"/>
              <a:t>Player</a:t>
            </a:r>
            <a:r>
              <a:rPr lang="ko-KR" altLang="en-US" dirty="0"/>
              <a:t>의 </a:t>
            </a:r>
            <a:endParaRPr lang="en-US" altLang="ko-KR" dirty="0"/>
          </a:p>
          <a:p>
            <a:r>
              <a:rPr lang="ko-KR" altLang="en-US" dirty="0"/>
              <a:t>접근을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986AD6-CA68-4E80-99A9-3941A1C7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14" y="1731403"/>
            <a:ext cx="4086225" cy="2286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E94898D-1273-4D0B-A1BE-D1C2B40CF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93" y="1731403"/>
            <a:ext cx="2998839" cy="2286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A7137D-366F-4F82-A339-F7F75C797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0" y="1731403"/>
            <a:ext cx="2998839" cy="2259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02F27-E047-48C4-8C55-E6C3D335ACB6}"/>
              </a:ext>
            </a:extLst>
          </p:cNvPr>
          <p:cNvSpPr txBox="1"/>
          <p:nvPr/>
        </p:nvSpPr>
        <p:spPr>
          <a:xfrm>
            <a:off x="7947295" y="4082717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상점 </a:t>
            </a:r>
            <a:r>
              <a:rPr lang="en-US" altLang="ko-KR" dirty="0" err="1"/>
              <a:t>TextUI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8E2B13-AB47-49B7-81D2-DBFE7074D136}"/>
              </a:ext>
            </a:extLst>
          </p:cNvPr>
          <p:cNvSpPr txBox="1"/>
          <p:nvPr/>
        </p:nvSpPr>
        <p:spPr>
          <a:xfrm>
            <a:off x="6562219" y="4745506"/>
            <a:ext cx="408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NPC</a:t>
            </a:r>
            <a:r>
              <a:rPr lang="ko-KR" altLang="en-US" dirty="0"/>
              <a:t>에 </a:t>
            </a:r>
            <a:r>
              <a:rPr lang="en-US" altLang="ko-KR" dirty="0" err="1"/>
              <a:t>WorldSpace</a:t>
            </a:r>
            <a:r>
              <a:rPr lang="ko-KR" altLang="en-US" dirty="0"/>
              <a:t>로 된 </a:t>
            </a:r>
            <a:r>
              <a:rPr lang="en-US" altLang="ko-KR" dirty="0"/>
              <a:t>Canvas</a:t>
            </a:r>
            <a:r>
              <a:rPr lang="ko-KR" altLang="en-US" dirty="0"/>
              <a:t>를 넣어 카메라를 향해 바라보도록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960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상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D69F84-3322-4293-84A7-B42FB373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" y="1364659"/>
            <a:ext cx="4143375" cy="4581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0C710-DC5D-4572-BFFA-27393174B757}"/>
              </a:ext>
            </a:extLst>
          </p:cNvPr>
          <p:cNvSpPr txBox="1"/>
          <p:nvPr/>
        </p:nvSpPr>
        <p:spPr>
          <a:xfrm>
            <a:off x="549592" y="594618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상점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B9910E-44E9-4963-BDF2-38865E57BD67}"/>
              </a:ext>
            </a:extLst>
          </p:cNvPr>
          <p:cNvSpPr txBox="1"/>
          <p:nvPr/>
        </p:nvSpPr>
        <p:spPr>
          <a:xfrm>
            <a:off x="5555933" y="4728323"/>
            <a:ext cx="5216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Prefabs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아이템의 정보를 넣었습니다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아이템의 이름과 이미지를 </a:t>
            </a:r>
            <a:r>
              <a:rPr lang="en-US" altLang="ko-KR" dirty="0"/>
              <a:t>UI</a:t>
            </a:r>
            <a:r>
              <a:rPr lang="ko-KR" altLang="en-US" dirty="0"/>
              <a:t>에 반영하였습니다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1DAF73-B3CC-4762-8F3E-8EA05DE9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933" y="1364659"/>
            <a:ext cx="1667456" cy="1003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9C15EE-D33C-497F-84D9-1AF4D6E1167A}"/>
              </a:ext>
            </a:extLst>
          </p:cNvPr>
          <p:cNvSpPr txBox="1"/>
          <p:nvPr/>
        </p:nvSpPr>
        <p:spPr>
          <a:xfrm>
            <a:off x="5555933" y="2367959"/>
            <a:ext cx="139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Prefabs </a:t>
            </a:r>
            <a:r>
              <a:rPr lang="ko-KR" altLang="en-US" dirty="0"/>
              <a:t>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8526AA-590A-4A5D-819F-88C004426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933" y="3642317"/>
            <a:ext cx="6086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8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상 점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FA9EC6-1249-480F-926E-D34B1BB0A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4" y="1253353"/>
            <a:ext cx="10801350" cy="3736658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146BFED2-F57A-4AB1-9405-FB641D5D94B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319451" y="2673531"/>
            <a:ext cx="3526972" cy="182444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38CF0-6E12-414A-9472-F2ADB817A25C}"/>
              </a:ext>
            </a:extLst>
          </p:cNvPr>
          <p:cNvSpPr/>
          <p:nvPr/>
        </p:nvSpPr>
        <p:spPr>
          <a:xfrm>
            <a:off x="896983" y="4197531"/>
            <a:ext cx="3422468" cy="600891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9426FB-6D4E-491A-B313-89E185203BD6}"/>
              </a:ext>
            </a:extLst>
          </p:cNvPr>
          <p:cNvSpPr txBox="1"/>
          <p:nvPr/>
        </p:nvSpPr>
        <p:spPr>
          <a:xfrm>
            <a:off x="2081349" y="5486400"/>
            <a:ext cx="8355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상점을 구현하면서 </a:t>
            </a:r>
            <a:r>
              <a:rPr lang="en-US" altLang="ko-KR" dirty="0"/>
              <a:t>Inventory</a:t>
            </a:r>
            <a:r>
              <a:rPr lang="ko-KR" altLang="en-US" dirty="0"/>
              <a:t> 접근을 위해 </a:t>
            </a:r>
            <a:r>
              <a:rPr lang="en-US" altLang="ko-KR" dirty="0"/>
              <a:t>Inventory</a:t>
            </a:r>
            <a:r>
              <a:rPr lang="ko-KR" altLang="en-US" dirty="0"/>
              <a:t>에 </a:t>
            </a:r>
            <a:r>
              <a:rPr lang="en-US" altLang="ko-KR" dirty="0"/>
              <a:t>Singleton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상점의 아이템을 </a:t>
            </a:r>
            <a:r>
              <a:rPr lang="en-US" altLang="ko-KR" dirty="0"/>
              <a:t>Inventory List</a:t>
            </a:r>
            <a:r>
              <a:rPr lang="ko-KR" altLang="en-US" dirty="0"/>
              <a:t>에 추가할 수 있도록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015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아이템 드랍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63A65-5531-4AB4-A213-8996FC2B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22" y="1265030"/>
            <a:ext cx="3761751" cy="25270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8442ED5-726E-473D-972D-9151C23F7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83" y="4053801"/>
            <a:ext cx="3761752" cy="2527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08993B-2DD9-44C3-870A-15B93D9F9881}"/>
              </a:ext>
            </a:extLst>
          </p:cNvPr>
          <p:cNvSpPr txBox="1"/>
          <p:nvPr/>
        </p:nvSpPr>
        <p:spPr>
          <a:xfrm>
            <a:off x="6096000" y="4301658"/>
            <a:ext cx="49835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아이템이 상자에서 튀어나오는 연출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아이템이 바닥을 통과하는 문제를 막기 위해</a:t>
            </a:r>
            <a:endParaRPr lang="en-US" altLang="ko-KR" dirty="0"/>
          </a:p>
          <a:p>
            <a:r>
              <a:rPr lang="en-US" altLang="ko-KR" dirty="0"/>
              <a:t>      Coroutine</a:t>
            </a:r>
            <a:r>
              <a:rPr lang="ko-KR" altLang="en-US" dirty="0"/>
              <a:t>을 활용하여 일정시간 후 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en-US" altLang="ko-KR" dirty="0" err="1"/>
              <a:t>isKinematic</a:t>
            </a:r>
            <a:r>
              <a:rPr lang="ko-KR" altLang="en-US" dirty="0"/>
              <a:t>를 활성화되도록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DE598-B7FC-462A-B5CB-82CCCCD96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9441"/>
            <a:ext cx="48387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20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아이템 획득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08993B-2DD9-44C3-870A-15B93D9F9881}"/>
              </a:ext>
            </a:extLst>
          </p:cNvPr>
          <p:cNvSpPr txBox="1"/>
          <p:nvPr/>
        </p:nvSpPr>
        <p:spPr>
          <a:xfrm>
            <a:off x="826194" y="5163808"/>
            <a:ext cx="11216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아이템 범위 내에 플레이어가 접근 시</a:t>
            </a:r>
            <a:r>
              <a:rPr lang="en-US" altLang="ko-KR" dirty="0"/>
              <a:t>, </a:t>
            </a:r>
            <a:r>
              <a:rPr lang="ko-KR" altLang="en-US" dirty="0"/>
              <a:t>상호작용 키가 활성화 되도록 하였습니다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플레이어가 상호작용 키를 누를 시 아이템이 인벤토리에 들어가고 필드에서는 삭제되도록 구현하였습니다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10732-556C-4B9E-9440-FC41EF8E91CF}"/>
              </a:ext>
            </a:extLst>
          </p:cNvPr>
          <p:cNvSpPr txBox="1"/>
          <p:nvPr/>
        </p:nvSpPr>
        <p:spPr>
          <a:xfrm>
            <a:off x="1914633" y="1239657"/>
            <a:ext cx="90396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19p</a:t>
            </a:r>
          </a:p>
          <a:p>
            <a:endParaRPr lang="en-US" altLang="ko-KR" dirty="0"/>
          </a:p>
          <a:p>
            <a:r>
              <a:rPr lang="ko-KR" altLang="en-US" dirty="0"/>
              <a:t>더블클릭을 </a:t>
            </a:r>
            <a:r>
              <a:rPr lang="ko-KR" altLang="en-US" dirty="0" err="1"/>
              <a:t>했을때</a:t>
            </a:r>
            <a:r>
              <a:rPr lang="ko-KR" altLang="en-US" dirty="0"/>
              <a:t> 인벤토리로 기존 </a:t>
            </a:r>
            <a:r>
              <a:rPr lang="ko-KR" altLang="en-US" dirty="0" err="1"/>
              <a:t>착용중이던장비가</a:t>
            </a:r>
            <a:r>
              <a:rPr lang="ko-KR" altLang="en-US" dirty="0"/>
              <a:t> 인벤토리로 들어갑니다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동일한슬롯에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22p</a:t>
            </a:r>
          </a:p>
          <a:p>
            <a:r>
              <a:rPr lang="ko-KR" altLang="en-US" dirty="0"/>
              <a:t>플레이어가 범위내에 </a:t>
            </a:r>
            <a:r>
              <a:rPr lang="ko-KR" altLang="en-US" dirty="0" err="1"/>
              <a:t>들어왔를때</a:t>
            </a:r>
            <a:r>
              <a:rPr lang="ko-KR" altLang="en-US" dirty="0"/>
              <a:t> 상호작용을 위해서 </a:t>
            </a:r>
            <a:r>
              <a:rPr lang="en-US" altLang="ko-KR" dirty="0"/>
              <a:t>2</a:t>
            </a:r>
            <a:r>
              <a:rPr lang="ko-KR" altLang="en-US" dirty="0" err="1"/>
              <a:t>번쨰</a:t>
            </a:r>
            <a:r>
              <a:rPr lang="ko-KR" altLang="en-US" dirty="0"/>
              <a:t> </a:t>
            </a:r>
            <a:r>
              <a:rPr lang="ko-KR" altLang="en-US" dirty="0" err="1"/>
              <a:t>콜라이더를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플레이어와 </a:t>
            </a:r>
            <a:r>
              <a:rPr lang="ko-KR" altLang="en-US" dirty="0" err="1"/>
              <a:t>상점간의</a:t>
            </a:r>
            <a:r>
              <a:rPr lang="ko-KR" altLang="en-US" dirty="0"/>
              <a:t> 상호작용을 통해서 자연스러운</a:t>
            </a:r>
          </a:p>
          <a:p>
            <a:endParaRPr lang="ko-KR" altLang="en-US" dirty="0"/>
          </a:p>
          <a:p>
            <a:r>
              <a:rPr lang="ko-KR" altLang="en-US" dirty="0" err="1"/>
              <a:t>샾에서</a:t>
            </a:r>
            <a:r>
              <a:rPr lang="ko-KR" altLang="en-US" dirty="0"/>
              <a:t> 추후 추가되는 아이템을 위해서 </a:t>
            </a:r>
            <a:r>
              <a:rPr lang="ko-KR" altLang="en-US" dirty="0" err="1"/>
              <a:t>어떤식으로</a:t>
            </a:r>
            <a:r>
              <a:rPr lang="ko-KR" altLang="en-US" dirty="0"/>
              <a:t> </a:t>
            </a:r>
            <a:r>
              <a:rPr lang="ko-KR" altLang="en-US" dirty="0" err="1"/>
              <a:t>구현합였습니다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싱글톤</a:t>
            </a:r>
            <a:r>
              <a:rPr lang="ko-KR" altLang="en-US" dirty="0"/>
              <a:t> 기법을 </a:t>
            </a:r>
            <a:r>
              <a:rPr lang="ko-KR" altLang="en-US" dirty="0" err="1"/>
              <a:t>인베니토리에</a:t>
            </a:r>
            <a:r>
              <a:rPr lang="ko-KR" altLang="en-US" dirty="0"/>
              <a:t> 적용하였습니다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아이템 드랍</a:t>
            </a:r>
          </a:p>
        </p:txBody>
      </p:sp>
    </p:spTree>
    <p:extLst>
      <p:ext uri="{BB962C8B-B14F-4D97-AF65-F5344CB8AC3E}">
        <p14:creationId xmlns:p14="http://schemas.microsoft.com/office/powerpoint/2010/main" val="50701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목 차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287919-5C78-45AB-84DC-FBEDCEED321C}"/>
              </a:ext>
            </a:extLst>
          </p:cNvPr>
          <p:cNvSpPr txBox="1"/>
          <p:nvPr/>
        </p:nvSpPr>
        <p:spPr>
          <a:xfrm>
            <a:off x="2995823" y="1690062"/>
            <a:ext cx="62003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+mn-ea"/>
              </a:rPr>
              <a:t>제작 정보</a:t>
            </a:r>
            <a:endParaRPr lang="en-US" altLang="ko-KR" sz="2400" dirty="0">
              <a:latin typeface="+mn-ea"/>
            </a:endParaRPr>
          </a:p>
          <a:p>
            <a:pPr algn="ctr"/>
            <a:endParaRPr lang="en-US" altLang="ko-KR" sz="2400" dirty="0">
              <a:latin typeface="+mn-ea"/>
            </a:endParaRPr>
          </a:p>
          <a:p>
            <a:pPr algn="ctr"/>
            <a:r>
              <a:rPr lang="ko-KR" altLang="en-US" sz="2400" b="1" dirty="0">
                <a:latin typeface="+mn-ea"/>
              </a:rPr>
              <a:t>미사일 예상 경로 그리기</a:t>
            </a:r>
            <a:endParaRPr lang="ko-KR" altLang="en-US" sz="2400" dirty="0">
              <a:latin typeface="+mn-ea"/>
            </a:endParaRPr>
          </a:p>
          <a:p>
            <a:pPr algn="ctr"/>
            <a:endParaRPr lang="en-US" altLang="ko-KR" sz="2400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최적화를 위한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Object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Pool</a:t>
            </a:r>
            <a:endParaRPr lang="en-US" altLang="ko-KR" sz="2400" dirty="0">
              <a:solidFill>
                <a:schemeClr val="accent2"/>
              </a:solidFill>
              <a:latin typeface="+mn-ea"/>
            </a:endParaRPr>
          </a:p>
          <a:p>
            <a:pPr algn="ctr"/>
            <a:endParaRPr lang="en-US" altLang="ko-KR" sz="2400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여러 상태를 제어하기 위한 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State Pattern</a:t>
            </a:r>
          </a:p>
          <a:p>
            <a:pPr algn="ctr"/>
            <a:endParaRPr lang="en-US" altLang="ko-KR" sz="2400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순차적인 실행을 위한 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Coroutine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활용</a:t>
            </a:r>
            <a:endParaRPr lang="en-US" altLang="ko-KR" dirty="0"/>
          </a:p>
          <a:p>
            <a:pPr algn="ctr"/>
            <a:endParaRPr lang="ko-KR" altLang="en-US" sz="2400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점수를 저장하기 위한  </a:t>
            </a:r>
            <a:r>
              <a:rPr lang="en-US" altLang="ko-KR" sz="2400" b="1" dirty="0" err="1">
                <a:solidFill>
                  <a:schemeClr val="accent2"/>
                </a:solidFill>
                <a:latin typeface="+mn-ea"/>
              </a:rPr>
              <a:t>PlayerPrefs</a:t>
            </a:r>
            <a:endParaRPr lang="en-US" altLang="ko-KR" sz="24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686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제작 정보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3730972-DAC5-48E8-A649-8963F799E6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88" y="2147581"/>
            <a:ext cx="5920672" cy="333129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287919-5C78-45AB-84DC-FBEDCEED321C}"/>
              </a:ext>
            </a:extLst>
          </p:cNvPr>
          <p:cNvSpPr txBox="1"/>
          <p:nvPr/>
        </p:nvSpPr>
        <p:spPr>
          <a:xfrm>
            <a:off x="7011418" y="2698616"/>
            <a:ext cx="48450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슈팅 게임</a:t>
            </a:r>
          </a:p>
          <a:p>
            <a:endParaRPr lang="en-US" altLang="ko-KR" dirty="0"/>
          </a:p>
          <a:p>
            <a:r>
              <a:rPr lang="ko-KR" altLang="en-US" dirty="0"/>
              <a:t>장르 </a:t>
            </a:r>
            <a:r>
              <a:rPr lang="en-US" altLang="ko-KR" dirty="0"/>
              <a:t>:</a:t>
            </a:r>
            <a:r>
              <a:rPr lang="ko-KR" altLang="en-US" dirty="0"/>
              <a:t> 슈팅</a:t>
            </a:r>
          </a:p>
          <a:p>
            <a:br>
              <a:rPr lang="en-US" altLang="ko-KR" dirty="0"/>
            </a:br>
            <a:r>
              <a:rPr lang="ko-KR" altLang="en-US" dirty="0"/>
              <a:t>게임 방식 </a:t>
            </a:r>
            <a:r>
              <a:rPr lang="en-US" altLang="ko-KR" dirty="0"/>
              <a:t>: </a:t>
            </a:r>
            <a:r>
              <a:rPr lang="ko-KR" altLang="en-US" dirty="0"/>
              <a:t>적의</a:t>
            </a:r>
            <a:r>
              <a:rPr lang="en-US" altLang="ko-KR" dirty="0"/>
              <a:t> </a:t>
            </a:r>
            <a:r>
              <a:rPr lang="ko-KR" altLang="en-US" dirty="0"/>
              <a:t>숫자를 </a:t>
            </a:r>
            <a:r>
              <a:rPr lang="en-US" altLang="ko-KR" dirty="0"/>
              <a:t>15</a:t>
            </a:r>
            <a:r>
              <a:rPr lang="ko-KR" altLang="en-US" dirty="0"/>
              <a:t>마리 이하로 유지</a:t>
            </a:r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개발 툴 </a:t>
            </a:r>
            <a:r>
              <a:rPr lang="en-US" altLang="ko-KR" dirty="0"/>
              <a:t>: C#, Unity, </a:t>
            </a:r>
            <a:r>
              <a:rPr lang="en-US" altLang="ko-KR" dirty="0" err="1"/>
              <a:t>Github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009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미사일 예상 경로 그리기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B6442D-A131-4EA2-9512-18BBACDD9E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92" y="1555278"/>
            <a:ext cx="5388837" cy="303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9A0E6-6E8C-41E5-8E03-300067E70560}"/>
              </a:ext>
            </a:extLst>
          </p:cNvPr>
          <p:cNvSpPr txBox="1"/>
          <p:nvPr/>
        </p:nvSpPr>
        <p:spPr>
          <a:xfrm>
            <a:off x="2300909" y="4988239"/>
            <a:ext cx="759018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Line Renderer</a:t>
            </a:r>
            <a:r>
              <a:rPr lang="ko-KR" altLang="en-US" dirty="0"/>
              <a:t>를 사용하여 각 포인트들로 선을 그렸습니다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미사일의 운동방식이 등가속운동이므로 각 포인트마다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 시간때의 속도를 더하여 각 포인트를 도출 후 연결하였습니다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1CB80-F861-443F-BC63-F0B1652B0E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1" y="1555278"/>
            <a:ext cx="5388837" cy="303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미사일 예상 경로 그리기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40" y="1105226"/>
            <a:ext cx="9980320" cy="3273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F9A0E6-6E8C-41E5-8E03-300067E70560}"/>
              </a:ext>
            </a:extLst>
          </p:cNvPr>
          <p:cNvSpPr txBox="1"/>
          <p:nvPr/>
        </p:nvSpPr>
        <p:spPr>
          <a:xfrm>
            <a:off x="4703227" y="4815874"/>
            <a:ext cx="759018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 err="1"/>
              <a:t>등가속</a:t>
            </a:r>
            <a:r>
              <a:rPr lang="ko-KR" altLang="en-US" dirty="0"/>
              <a:t> 운동의 속도 구하는 방정식을 코드화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포신의 방향</a:t>
            </a:r>
            <a:r>
              <a:rPr lang="en-US" altLang="ko-KR" dirty="0"/>
              <a:t>/</a:t>
            </a:r>
            <a:r>
              <a:rPr lang="ko-KR" altLang="en-US" dirty="0"/>
              <a:t>파워를 활용하여 미사일 </a:t>
            </a:r>
            <a:r>
              <a:rPr lang="ko-KR" altLang="en-US" dirty="0" err="1"/>
              <a:t>초기속도</a:t>
            </a:r>
            <a:r>
              <a:rPr lang="ko-KR" altLang="en-US" dirty="0"/>
              <a:t> 도출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도출된 </a:t>
            </a:r>
            <a:r>
              <a:rPr lang="ko-KR" altLang="en-US" dirty="0" err="1"/>
              <a:t>초기속도에</a:t>
            </a:r>
            <a:r>
              <a:rPr lang="ko-KR" altLang="en-US" dirty="0"/>
              <a:t> </a:t>
            </a:r>
            <a:r>
              <a:rPr lang="ko-KR" altLang="en-US" dirty="0" err="1"/>
              <a:t>등가속</a:t>
            </a:r>
            <a:r>
              <a:rPr lang="ko-KR" altLang="en-US" dirty="0"/>
              <a:t> 운동을 적용</a:t>
            </a:r>
            <a:r>
              <a:rPr lang="en-US" altLang="ko-KR" dirty="0"/>
              <a:t>, </a:t>
            </a:r>
            <a:r>
              <a:rPr lang="ko-KR" altLang="en-US" dirty="0"/>
              <a:t>드로우포인트 도출</a:t>
            </a:r>
            <a:endParaRPr lang="en-US" altLang="ko-KR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6AB717-788F-4358-AD22-F1042E92DE19}"/>
              </a:ext>
            </a:extLst>
          </p:cNvPr>
          <p:cNvSpPr/>
          <p:nvPr/>
        </p:nvSpPr>
        <p:spPr>
          <a:xfrm>
            <a:off x="1577130" y="1714903"/>
            <a:ext cx="9244668" cy="2984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BFA4EE-828D-47F6-BDD1-AF037FE9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840" y="4480979"/>
            <a:ext cx="3180934" cy="2008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81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최적화를 위한 </a:t>
            </a:r>
            <a:r>
              <a:rPr lang="en-US" altLang="ko-KR" sz="3200" b="1" dirty="0">
                <a:solidFill>
                  <a:prstClr val="white"/>
                </a:solidFill>
              </a:rPr>
              <a:t>Object</a:t>
            </a:r>
            <a:r>
              <a:rPr lang="ko-KR" altLang="en-US" sz="3200" b="1" dirty="0">
                <a:solidFill>
                  <a:prstClr val="white"/>
                </a:solidFill>
              </a:rPr>
              <a:t> </a:t>
            </a:r>
            <a:r>
              <a:rPr lang="en-US" altLang="ko-KR" sz="3200" b="1" dirty="0">
                <a:solidFill>
                  <a:prstClr val="white"/>
                </a:solidFill>
              </a:rPr>
              <a:t>Pool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56284" y="1838415"/>
            <a:ext cx="3600000" cy="36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153816" y="1265010"/>
            <a:ext cx="140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Object Pool</a:t>
            </a:r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555696" y="1838415"/>
            <a:ext cx="3600000" cy="3600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704720" y="1265010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Play Scene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19" y="2995556"/>
            <a:ext cx="1053353" cy="105335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11" y="2150222"/>
            <a:ext cx="1053353" cy="10533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7" y="2150222"/>
            <a:ext cx="1042110" cy="10533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96540" y="227905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530656" y="227905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11" y="3053365"/>
            <a:ext cx="1053353" cy="105335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30656" y="31822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11" y="3958847"/>
            <a:ext cx="1053353" cy="105335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530656" y="408768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4" y="3053365"/>
            <a:ext cx="1053353" cy="105335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894999" y="31822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754" y="3958847"/>
            <a:ext cx="1053353" cy="105335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894999" y="408768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202299" y="312841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6" name="왼쪽/오른쪽 화살표 25"/>
          <p:cNvSpPr/>
          <p:nvPr/>
        </p:nvSpPr>
        <p:spPr>
          <a:xfrm>
            <a:off x="5006788" y="3146687"/>
            <a:ext cx="2178424" cy="866707"/>
          </a:xfrm>
          <a:prstGeom prst="left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36304" y="5615998"/>
            <a:ext cx="3600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싱글턴으로</a:t>
            </a:r>
            <a:r>
              <a:rPr lang="ko-KR" altLang="en-US" sz="1600" dirty="0"/>
              <a:t> 오브젝트풀을 만들어서</a:t>
            </a:r>
            <a:endParaRPr lang="en-US" altLang="ko-KR" sz="1600" dirty="0"/>
          </a:p>
          <a:p>
            <a:r>
              <a:rPr lang="ko-KR" altLang="en-US" sz="1600" dirty="0"/>
              <a:t>큐에 오브젝트를 미리 생성했습니다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7555696" y="5615998"/>
            <a:ext cx="360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오브젝트가 필요할 때 풀에서 가져오는 방식으로 하여 객체의 생성으로 인한 성능저하를 개선했습니다</a:t>
            </a:r>
            <a:r>
              <a:rPr lang="en-US" altLang="ko-KR" sz="1600" dirty="0">
                <a:solidFill>
                  <a:schemeClr val="dk1"/>
                </a:solidFill>
                <a:latin typeface="+mn-ea"/>
                <a:cs typeface="Arial"/>
                <a:sym typeface="Arial"/>
              </a:rPr>
              <a:t>.</a:t>
            </a:r>
            <a:endParaRPr lang="ko-KR" altLang="en-US" sz="1600" dirty="0">
              <a:solidFill>
                <a:schemeClr val="dk1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988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여러 상태를 제어하기 위한 </a:t>
            </a:r>
            <a:r>
              <a:rPr lang="en-US" altLang="ko-KR" sz="3200" b="1" dirty="0">
                <a:solidFill>
                  <a:prstClr val="white"/>
                </a:solidFill>
              </a:rPr>
              <a:t>State Pattern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033" y="2025744"/>
            <a:ext cx="5550195" cy="13716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069718"/>
              </p:ext>
            </p:extLst>
          </p:nvPr>
        </p:nvGraphicFramePr>
        <p:xfrm>
          <a:off x="2566894" y="3846605"/>
          <a:ext cx="8976660" cy="240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3155">
                  <a:extLst>
                    <a:ext uri="{9D8B030D-6E8A-4147-A177-3AD203B41FA5}">
                      <a16:colId xmlns:a16="http://schemas.microsoft.com/office/drawing/2014/main" val="3992884591"/>
                    </a:ext>
                  </a:extLst>
                </a:gridCol>
                <a:gridCol w="6983505">
                  <a:extLst>
                    <a:ext uri="{9D8B030D-6E8A-4147-A177-3AD203B41FA5}">
                      <a16:colId xmlns:a16="http://schemas.microsoft.com/office/drawing/2014/main" val="4046035360"/>
                    </a:ext>
                  </a:extLst>
                </a:gridCol>
              </a:tblGrid>
              <a:tr h="80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lt"/>
                          <a:ea typeface="바탕" panose="02030600000101010101" pitchFamily="18" charset="-127"/>
                        </a:rPr>
                        <a:t>Idle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발사가 가능한 상태입니다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algn="l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포탑을 상하좌우로 움직일 수 있습니다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44306"/>
                  </a:ext>
                </a:extLst>
              </a:tr>
              <a:tr h="80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  <a:ea typeface="바탕" panose="02030600000101010101" pitchFamily="18" charset="-127"/>
                        </a:rPr>
                        <a:t>Delay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+mn-ea"/>
                          <a:ea typeface="+mn-ea"/>
                        </a:rPr>
                        <a:t>발사 후의 상태입니다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/>
                      <a:r>
                        <a:rPr lang="ko-KR" altLang="en-US" dirty="0">
                          <a:latin typeface="+mn-ea"/>
                          <a:ea typeface="+mn-ea"/>
                        </a:rPr>
                        <a:t>발사는 불가능하지만 포탑을 움직일 수는 있습니다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63240"/>
                  </a:ext>
                </a:extLst>
              </a:tr>
              <a:tr h="8030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  <a:ea typeface="바탕" panose="02030600000101010101" pitchFamily="18" charset="-127"/>
                        </a:rPr>
                        <a:t>Reload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latin typeface="+mn-ea"/>
                          <a:ea typeface="+mn-ea"/>
                        </a:rPr>
                        <a:t>모든 미사일을 소진한 상태입니다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/>
                      <a:r>
                        <a:rPr lang="ko-KR" altLang="en-US" dirty="0">
                          <a:latin typeface="+mn-ea"/>
                          <a:ea typeface="+mn-ea"/>
                        </a:rPr>
                        <a:t>모든 행동이 제한됩니다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94231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343" y="2025744"/>
            <a:ext cx="19907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5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03300"/>
          </a:xfrm>
          <a:prstGeom prst="rect">
            <a:avLst/>
          </a:prstGeom>
          <a:solidFill>
            <a:srgbClr val="3A9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prstClr val="white"/>
                </a:solidFill>
              </a:rPr>
              <a:t>순차적인 실행을 위한 </a:t>
            </a:r>
            <a:r>
              <a:rPr lang="en-US" altLang="ko-KR" sz="3200" b="1" dirty="0">
                <a:solidFill>
                  <a:prstClr val="white"/>
                </a:solidFill>
              </a:rPr>
              <a:t>Coroutine</a:t>
            </a:r>
            <a:r>
              <a:rPr lang="ko-KR" altLang="en-US" sz="3200" b="1" dirty="0">
                <a:solidFill>
                  <a:prstClr val="white"/>
                </a:solidFill>
              </a:rPr>
              <a:t> 활용</a:t>
            </a:r>
            <a:endParaRPr lang="ko-KR" altLang="en-US" sz="280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9A0E6-6E8C-41E5-8E03-300067E70560}"/>
              </a:ext>
            </a:extLst>
          </p:cNvPr>
          <p:cNvSpPr txBox="1"/>
          <p:nvPr/>
        </p:nvSpPr>
        <p:spPr>
          <a:xfrm>
            <a:off x="-41088" y="5886212"/>
            <a:ext cx="1227417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적이 </a:t>
            </a:r>
            <a:r>
              <a:rPr lang="ko-KR" altLang="en-US" dirty="0" err="1"/>
              <a:t>죽었을때</a:t>
            </a:r>
            <a:r>
              <a:rPr lang="ko-KR" altLang="en-US" dirty="0"/>
              <a:t> </a:t>
            </a:r>
            <a:r>
              <a:rPr lang="en-US" altLang="ko-KR" dirty="0"/>
              <a:t>Coroutine</a:t>
            </a:r>
            <a:r>
              <a:rPr lang="ko-KR" altLang="en-US" dirty="0"/>
              <a:t>을 활용하여 순차적으로 </a:t>
            </a:r>
            <a:r>
              <a:rPr lang="en-US" altLang="ko-KR" dirty="0"/>
              <a:t>‘</a:t>
            </a:r>
            <a:r>
              <a:rPr lang="ko-KR" altLang="en-US" dirty="0">
                <a:solidFill>
                  <a:srgbClr val="FF0000"/>
                </a:solidFill>
              </a:rPr>
              <a:t>폭발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>
                <a:solidFill>
                  <a:schemeClr val="accent1"/>
                </a:solidFill>
              </a:rPr>
              <a:t>점수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>
                <a:solidFill>
                  <a:schemeClr val="accent2"/>
                </a:solidFill>
              </a:rPr>
              <a:t>오브젝트 풀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2"/>
                </a:solidFill>
              </a:rPr>
              <a:t>반환</a:t>
            </a:r>
            <a:r>
              <a:rPr lang="en-US" altLang="ko-KR" dirty="0"/>
              <a:t>’ </a:t>
            </a:r>
            <a:r>
              <a:rPr lang="ko-KR" altLang="en-US" dirty="0"/>
              <a:t>실행하도록 구현하였습니다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F37A1-35CF-4B48-B668-9F167D1F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88" y="1619570"/>
            <a:ext cx="8698690" cy="13388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D32307-1F9E-4CCB-A7D0-CCCE51C3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88" y="3530269"/>
            <a:ext cx="8698690" cy="218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B068F9-26B8-49EA-8DD7-B081B68D06C9}"/>
              </a:ext>
            </a:extLst>
          </p:cNvPr>
          <p:cNvSpPr txBox="1"/>
          <p:nvPr/>
        </p:nvSpPr>
        <p:spPr>
          <a:xfrm>
            <a:off x="1033588" y="117665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호출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93F8C-C741-410F-8714-C9C37DD8916E}"/>
              </a:ext>
            </a:extLst>
          </p:cNvPr>
          <p:cNvSpPr txBox="1"/>
          <p:nvPr/>
        </p:nvSpPr>
        <p:spPr>
          <a:xfrm>
            <a:off x="1044809" y="305966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C48458-74C5-4421-9831-AFCAEED5E5D4}"/>
              </a:ext>
            </a:extLst>
          </p:cNvPr>
          <p:cNvSpPr/>
          <p:nvPr/>
        </p:nvSpPr>
        <p:spPr>
          <a:xfrm flipV="1">
            <a:off x="1568740" y="2441197"/>
            <a:ext cx="2130804" cy="1593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33C7C716-8CB6-4B06-A78D-97D7DE720462}"/>
              </a:ext>
            </a:extLst>
          </p:cNvPr>
          <p:cNvSpPr/>
          <p:nvPr/>
        </p:nvSpPr>
        <p:spPr>
          <a:xfrm rot="10800000">
            <a:off x="9823507" y="2322275"/>
            <a:ext cx="511730" cy="54371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6B60A80B-47A9-4623-B386-B7CE255E66BA}"/>
              </a:ext>
            </a:extLst>
          </p:cNvPr>
          <p:cNvSpPr/>
          <p:nvPr/>
        </p:nvSpPr>
        <p:spPr>
          <a:xfrm rot="10800000">
            <a:off x="9823508" y="4054190"/>
            <a:ext cx="511728" cy="543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CC6331-670F-4A1F-B71A-B21D91D79D0E}"/>
              </a:ext>
            </a:extLst>
          </p:cNvPr>
          <p:cNvSpPr txBox="1"/>
          <p:nvPr/>
        </p:nvSpPr>
        <p:spPr>
          <a:xfrm>
            <a:off x="10373498" y="216479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폭발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1BD2B-0B8D-40E4-9D8B-1DA242A5C360}"/>
              </a:ext>
            </a:extLst>
          </p:cNvPr>
          <p:cNvSpPr txBox="1"/>
          <p:nvPr/>
        </p:nvSpPr>
        <p:spPr>
          <a:xfrm>
            <a:off x="10335236" y="388462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점수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E97563-E642-4ECE-8B09-EC9CC23F0378}"/>
              </a:ext>
            </a:extLst>
          </p:cNvPr>
          <p:cNvSpPr txBox="1"/>
          <p:nvPr/>
        </p:nvSpPr>
        <p:spPr>
          <a:xfrm>
            <a:off x="10335236" y="4323871"/>
            <a:ext cx="2031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</a:rPr>
              <a:t>오브젝트 풀 반환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CBF977C8-104B-4485-B692-979615313603}"/>
              </a:ext>
            </a:extLst>
          </p:cNvPr>
          <p:cNvSpPr/>
          <p:nvPr/>
        </p:nvSpPr>
        <p:spPr>
          <a:xfrm rot="10800000">
            <a:off x="9823507" y="4485677"/>
            <a:ext cx="511728" cy="54377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1300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포트폴리오B"/>
        <a:ea typeface="a포트폴리오M"/>
        <a:cs typeface=""/>
      </a:majorFont>
      <a:minorFont>
        <a:latin typeface="a포트폴리오M"/>
        <a:ea typeface="a포트폴리오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포트폴리오B"/>
        <a:ea typeface="a포트폴리오M"/>
        <a:cs typeface=""/>
      </a:majorFont>
      <a:minorFont>
        <a:latin typeface="a포트폴리오M"/>
        <a:ea typeface="a포트폴리오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772</Words>
  <Application>Microsoft Office PowerPoint</Application>
  <PresentationFormat>와이드스크린</PresentationFormat>
  <Paragraphs>177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a포트폴리오B</vt:lpstr>
      <vt:lpstr>a포트폴리오M</vt:lpstr>
      <vt:lpstr>맑은 고딕</vt:lpstr>
      <vt:lpstr>야놀자 야체 B</vt:lpstr>
      <vt:lpstr>Arial</vt:lpstr>
      <vt:lpstr>7_Office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do young</cp:lastModifiedBy>
  <cp:revision>46</cp:revision>
  <dcterms:created xsi:type="dcterms:W3CDTF">2019-12-26T04:42:24Z</dcterms:created>
  <dcterms:modified xsi:type="dcterms:W3CDTF">2021-09-04T15:43:01Z</dcterms:modified>
</cp:coreProperties>
</file>